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  <p:sldMasterId id="2147483696" r:id="rId2"/>
  </p:sldMasterIdLst>
  <p:notesMasterIdLst>
    <p:notesMasterId r:id="rId40"/>
  </p:notesMasterIdLst>
  <p:sldIdLst>
    <p:sldId id="301" r:id="rId3"/>
    <p:sldId id="306" r:id="rId4"/>
    <p:sldId id="300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303" r:id="rId13"/>
    <p:sldId id="276" r:id="rId14"/>
    <p:sldId id="281" r:id="rId15"/>
    <p:sldId id="282" r:id="rId16"/>
    <p:sldId id="283" r:id="rId17"/>
    <p:sldId id="265" r:id="rId18"/>
    <p:sldId id="267" r:id="rId19"/>
    <p:sldId id="296" r:id="rId20"/>
    <p:sldId id="287" r:id="rId21"/>
    <p:sldId id="288" r:id="rId22"/>
    <p:sldId id="290" r:id="rId23"/>
    <p:sldId id="291" r:id="rId24"/>
    <p:sldId id="292" r:id="rId25"/>
    <p:sldId id="293" r:id="rId26"/>
    <p:sldId id="294" r:id="rId27"/>
    <p:sldId id="295" r:id="rId28"/>
    <p:sldId id="268" r:id="rId29"/>
    <p:sldId id="304" r:id="rId30"/>
    <p:sldId id="269" r:id="rId31"/>
    <p:sldId id="270" r:id="rId32"/>
    <p:sldId id="299" r:id="rId33"/>
    <p:sldId id="271" r:id="rId34"/>
    <p:sldId id="272" r:id="rId35"/>
    <p:sldId id="302" r:id="rId36"/>
    <p:sldId id="284" r:id="rId37"/>
    <p:sldId id="285" r:id="rId38"/>
    <p:sldId id="286" r:id="rId3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82426F5-09C2-48D9-A775-80A7893DB03D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FC1ABE1-8DCE-43B2-B175-BE58ABFE617B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="" xmlns:p14="http://schemas.microsoft.com/office/powerpoint/2010/main" val="2498705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2497311"/>
      </p:ext>
    </p:extLst>
  </p:cSld>
  <p:clrMapOvr>
    <a:masterClrMapping/>
  </p:clrMapOvr>
  <p:transition spd="slow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0209912"/>
      </p:ext>
    </p:extLst>
  </p:cSld>
  <p:clrMapOvr>
    <a:masterClrMapping/>
  </p:clrMapOvr>
  <p:transition spd="slow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="" xmlns:p14="http://schemas.microsoft.com/office/powerpoint/2010/main" val="1898040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2343550"/>
      </p:ext>
    </p:extLst>
  </p:cSld>
  <p:clrMapOvr>
    <a:masterClrMapping/>
  </p:clrMapOvr>
  <p:transition spd="slow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2746286"/>
      </p:ext>
    </p:extLst>
  </p:cSld>
  <p:clrMapOvr>
    <a:masterClrMapping/>
  </p:clrMapOvr>
  <p:transition spd="slow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9268466"/>
      </p:ext>
    </p:extLst>
  </p:cSld>
  <p:clrMapOvr>
    <a:masterClrMapping/>
  </p:clrMapOvr>
  <p:transition spd="slow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912317"/>
      </p:ext>
    </p:extLst>
  </p:cSld>
  <p:clrMapOvr>
    <a:masterClrMapping/>
  </p:clrMapOvr>
  <p:transition spd="slow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2881967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fa-I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419388969"/>
      </p:ext>
    </p:extLst>
  </p:cSld>
  <p:clrMapOvr>
    <a:masterClrMapping/>
  </p:clrMapOvr>
  <p:transition spd="slow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9316714"/>
      </p:ext>
    </p:extLst>
  </p:cSld>
  <p:clrMapOvr>
    <a:masterClrMapping/>
  </p:clrMapOvr>
  <p:transition spd="slow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9010374"/>
      </p:ext>
    </p:extLst>
  </p:cSld>
  <p:clrMapOvr>
    <a:masterClrMapping/>
  </p:clrMapOvr>
  <p:transition spd="slow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228600"/>
            <a:ext cx="72390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295400"/>
            <a:ext cx="7239000" cy="42672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326188"/>
            <a:ext cx="1905000" cy="379412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410200" y="6324600"/>
            <a:ext cx="1905000" cy="379413"/>
          </a:xfr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fld id="{2363F8C1-7E70-4770-8BC5-E073895E16E3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873234"/>
      </p:ext>
    </p:extLst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5791DD-E776-460A-B913-7BAF97A6D092}" type="datetimeFigureOut">
              <a:rPr lang="fa-IR" smtClean="0"/>
              <a:pPr/>
              <a:t>1435/12/20</a:t>
            </a:fld>
            <a:endParaRPr lang="fa-IR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C33C9B8-AC06-499C-BE8D-5B8F89EAC7CE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707514-0C0F-4367-84C4-A36D3CAB803E}" type="datetimeFigureOut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1435/12/20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63F8C1-7E70-4770-8BC5-E073895E16E3}" type="slidenum">
              <a:rPr lang="fa-IR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fa-IR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6859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 spd="slow">
    <p:zoom/>
  </p:transition>
  <p:txStyles>
    <p:titleStyle>
      <a:lvl1pPr algn="l" rtl="1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r" rtl="1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r" rtl="1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Untitled-1 cop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9935" y="357166"/>
            <a:ext cx="5585272" cy="6000792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79546742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457200"/>
            <a:ext cx="7875984" cy="838200"/>
          </a:xfrm>
        </p:spPr>
        <p:txBody>
          <a:bodyPr>
            <a:normAutofit fontScale="90000"/>
          </a:bodyPr>
          <a:lstStyle/>
          <a:p>
            <a:r>
              <a:rPr lang="fa-IR" dirty="0"/>
              <a:t>متمرکز شدن روی فرایندها چه منافعی دارد؟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fa-IR" dirty="0" smtClean="0"/>
              <a:t>قویترین ارتقاها معمولا از درک عملکرد فرآیندها وتلاش برای کنترل آنها بدست می آید نه نصیحت یا آموزش کارکنان.</a:t>
            </a:r>
          </a:p>
          <a:p>
            <a:pPr>
              <a:buFont typeface="Wingdings" pitchFamily="2" charset="2"/>
              <a:buChar char="Ø"/>
            </a:pPr>
            <a:r>
              <a:rPr lang="fa-IR" dirty="0" smtClean="0"/>
              <a:t>درک رابطه مشتری – تدارک کننده  کارکنان را وادار می کند که بیشتر به نیازها وانتظارات مشتریها اعم از داخلی وخارجی توجه کنندوبرای ارتقا فرایندها بکوشند.</a:t>
            </a: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6185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/>
              <a:t>سیر تحول مدیریت کیفیت :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a-IR" dirty="0" smtClean="0"/>
              <a:t>1- </a:t>
            </a:r>
            <a:r>
              <a:rPr lang="fa-IR" dirty="0"/>
              <a:t>بازرسی: تمرکز بر نتایج فرآیندها(تولید محصول مطابق ویژگیهای از پیش </a:t>
            </a:r>
            <a:r>
              <a:rPr lang="fa-IR" dirty="0" smtClean="0"/>
              <a:t>تعیین </a:t>
            </a:r>
            <a:r>
              <a:rPr lang="fa-IR" dirty="0"/>
              <a:t>شده)</a:t>
            </a:r>
          </a:p>
          <a:p>
            <a:pPr marL="0" indent="0">
              <a:buNone/>
            </a:pPr>
            <a:r>
              <a:rPr lang="fa-IR" dirty="0"/>
              <a:t>2- کنترل کیفیت :فعالیتهایی که به منظور دستیابی به الزامات کیفیت انجام می گیرد (روش پلیسی)</a:t>
            </a:r>
          </a:p>
          <a:p>
            <a:pPr marL="0" indent="0">
              <a:buNone/>
            </a:pPr>
            <a:r>
              <a:rPr lang="fa-IR" dirty="0"/>
              <a:t>3- تضمین کیفیت :</a:t>
            </a:r>
            <a:r>
              <a:rPr lang="fa-IR" dirty="0" smtClean="0"/>
              <a:t>فعالیتهای </a:t>
            </a:r>
            <a:r>
              <a:rPr lang="fa-IR" dirty="0"/>
              <a:t>برنامه ریزی شده ومنظم که در چهارچوب نظام کیفیت به اجرا در آمده ومحصول یا </a:t>
            </a:r>
            <a:r>
              <a:rPr lang="fa-IR" dirty="0" smtClean="0"/>
              <a:t>خدمت </a:t>
            </a:r>
            <a:r>
              <a:rPr lang="fa-IR" dirty="0"/>
              <a:t>حایز الزامات </a:t>
            </a:r>
            <a:r>
              <a:rPr lang="fa-IR" dirty="0" smtClean="0"/>
              <a:t>کیفی تولید </a:t>
            </a:r>
            <a:r>
              <a:rPr lang="fa-IR" dirty="0"/>
              <a:t>می کند .</a:t>
            </a:r>
          </a:p>
          <a:p>
            <a:pPr marL="0" indent="0">
              <a:buNone/>
            </a:pPr>
            <a:r>
              <a:rPr lang="fa-IR" dirty="0"/>
              <a:t>4-ارتقای مستمر کیفیت(مدیریت جامع کیفیت) رویکرد مدیریتی جدید بر محورکیفیت ومبتنی بر مشارکت کارکنان با هدف کسب رضایت مشتری وتامین منافع همه اعضای سازمان وجامعه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373428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762000" y="800100"/>
            <a:ext cx="76962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marL="342900" indent="-342900" rtl="1"/>
            <a:r>
              <a:rPr lang="ar-SA" sz="3200" b="1" dirty="0">
                <a:solidFill>
                  <a:srgbClr val="FFFF00"/>
                </a:solidFill>
                <a:cs typeface="B Zar" pitchFamily="2" charset="-78"/>
              </a:rPr>
              <a:t>مديريت كيفيت جامع</a:t>
            </a:r>
            <a:endParaRPr lang="fa-IR" sz="3200" b="1" dirty="0">
              <a:solidFill>
                <a:srgbClr val="FFFF00"/>
              </a:solidFill>
              <a:cs typeface="B Zar" pitchFamily="2" charset="-78"/>
            </a:endParaRPr>
          </a:p>
          <a:p>
            <a:pPr marL="342900" indent="-342900" algn="r" rtl="1"/>
            <a:endParaRPr lang="ar-SA" sz="3200" b="1" dirty="0">
              <a:cs typeface="B Zar" pitchFamily="2" charset="-78"/>
            </a:endParaRPr>
          </a:p>
          <a:p>
            <a:pPr marL="342900" indent="-342900" algn="just" rtl="1">
              <a:lnSpc>
                <a:spcPct val="130000"/>
              </a:lnSpc>
            </a:pPr>
            <a:r>
              <a:rPr lang="ar-SA" sz="2800" b="1" dirty="0">
                <a:cs typeface="B Lotus" pitchFamily="2" charset="-78"/>
              </a:rPr>
              <a:t>نگرشي كه بر مبناي آن مديريت </a:t>
            </a:r>
            <a:r>
              <a:rPr lang="ar-SA" sz="2800" b="1" dirty="0">
                <a:latin typeface="Arial Black" pitchFamily="34" charset="0"/>
                <a:cs typeface="B Lotus" pitchFamily="2" charset="-78"/>
              </a:rPr>
              <a:t>سازمان</a:t>
            </a:r>
            <a:r>
              <a:rPr lang="ar-SA" sz="2800" b="1" dirty="0">
                <a:cs typeface="B Lotus" pitchFamily="2" charset="-78"/>
              </a:rPr>
              <a:t> با مشاركت تمامي كاركنان، مشتريان و تأمين</a:t>
            </a:r>
            <a:r>
              <a:rPr lang="ar-SA" sz="2800" b="1" dirty="0"/>
              <a:t>‌</a:t>
            </a:r>
            <a:r>
              <a:rPr lang="ar-SA" sz="2800" b="1" dirty="0">
                <a:cs typeface="B Lotus" pitchFamily="2" charset="-78"/>
              </a:rPr>
              <a:t>كنندگان به بهبود مستمر كيفيت كه منجر به جلب رضايت مشتري مي</a:t>
            </a:r>
            <a:r>
              <a:rPr lang="ar-SA" sz="2800" b="1" dirty="0"/>
              <a:t>‌</a:t>
            </a:r>
            <a:r>
              <a:rPr lang="ar-SA" sz="2800" b="1" dirty="0">
                <a:cs typeface="B Lotus" pitchFamily="2" charset="-78"/>
              </a:rPr>
              <a:t>شود، </a:t>
            </a:r>
            <a:r>
              <a:rPr lang="ar-SA" sz="2800" b="1" dirty="0" smtClean="0">
                <a:cs typeface="B Lotus" pitchFamily="2" charset="-78"/>
              </a:rPr>
              <a:t>مي</a:t>
            </a:r>
            <a:r>
              <a:rPr lang="ar-SA" sz="2800" b="1" dirty="0" smtClean="0"/>
              <a:t>‌</a:t>
            </a:r>
            <a:r>
              <a:rPr lang="ar-SA" sz="2800" b="1" dirty="0" smtClean="0">
                <a:cs typeface="B Lotus" pitchFamily="2" charset="-78"/>
              </a:rPr>
              <a:t>پردازد</a:t>
            </a:r>
            <a:r>
              <a:rPr lang="fa-IR" sz="2800" b="1" dirty="0">
                <a:cs typeface="B Lotus" pitchFamily="2" charset="-78"/>
              </a:rPr>
              <a:t>:</a:t>
            </a:r>
            <a:r>
              <a:rPr lang="ar-SA" sz="2800" b="1" dirty="0" smtClean="0">
                <a:cs typeface="B Lotus" pitchFamily="2" charset="-78"/>
              </a:rPr>
              <a:t> </a:t>
            </a:r>
            <a:endParaRPr lang="ar-SA" sz="2800" b="1" dirty="0">
              <a:cs typeface="B Lotus" pitchFamily="2" charset="-78"/>
            </a:endParaRPr>
          </a:p>
          <a:p>
            <a:pPr marL="342900" indent="-342900" algn="just" rtl="1">
              <a:lnSpc>
                <a:spcPct val="130000"/>
              </a:lnSpc>
            </a:pPr>
            <a:r>
              <a:rPr lang="fa-IR" sz="2800" b="1" dirty="0">
                <a:cs typeface="B Zar" pitchFamily="2" charset="-78"/>
              </a:rPr>
              <a:t>1 ) </a:t>
            </a:r>
            <a:r>
              <a:rPr lang="ar-SA" sz="2800" b="1" dirty="0">
                <a:cs typeface="B Zar" pitchFamily="2" charset="-78"/>
              </a:rPr>
              <a:t>مديريت</a:t>
            </a:r>
            <a:r>
              <a:rPr lang="fa-IR" sz="2800" b="1" dirty="0">
                <a:cs typeface="B Zar" pitchFamily="2" charset="-78"/>
              </a:rPr>
              <a:t> </a:t>
            </a:r>
            <a:r>
              <a:rPr lang="ar-SA" sz="2800" b="1" dirty="0">
                <a:cs typeface="B Zar" pitchFamily="2" charset="-78"/>
              </a:rPr>
              <a:t>:</a:t>
            </a:r>
            <a:r>
              <a:rPr lang="ar-SA" sz="2800" b="1" dirty="0">
                <a:cs typeface="B Lotus" pitchFamily="2" charset="-78"/>
              </a:rPr>
              <a:t> مديران ارشد به طور كامل پايبند به اجرا هستند. </a:t>
            </a:r>
          </a:p>
          <a:p>
            <a:pPr marL="342900" indent="-342900" algn="just" rtl="1">
              <a:lnSpc>
                <a:spcPct val="130000"/>
              </a:lnSpc>
            </a:pPr>
            <a:r>
              <a:rPr lang="fa-IR" sz="2800" b="1" dirty="0">
                <a:cs typeface="B Zar" pitchFamily="2" charset="-78"/>
              </a:rPr>
              <a:t>2 ) </a:t>
            </a:r>
            <a:r>
              <a:rPr lang="ar-SA" sz="2800" b="1" dirty="0">
                <a:cs typeface="B Zar" pitchFamily="2" charset="-78"/>
              </a:rPr>
              <a:t>كيفيت</a:t>
            </a:r>
            <a:r>
              <a:rPr lang="fa-IR" sz="2800" b="1" dirty="0">
                <a:cs typeface="B Zar" pitchFamily="2" charset="-78"/>
              </a:rPr>
              <a:t> </a:t>
            </a:r>
            <a:r>
              <a:rPr lang="ar-SA" sz="2800" b="1" dirty="0">
                <a:cs typeface="B Zar" pitchFamily="2" charset="-78"/>
              </a:rPr>
              <a:t>:</a:t>
            </a:r>
            <a:r>
              <a:rPr lang="ar-SA" sz="2800" b="1" dirty="0">
                <a:cs typeface="B Lotus" pitchFamily="2" charset="-78"/>
              </a:rPr>
              <a:t> برآورده نمودن خواسته</a:t>
            </a:r>
            <a:r>
              <a:rPr lang="ar-SA" sz="2800" b="1" dirty="0"/>
              <a:t>‌</a:t>
            </a:r>
            <a:r>
              <a:rPr lang="ar-SA" sz="2800" b="1" dirty="0">
                <a:cs typeface="B Lotus" pitchFamily="2" charset="-78"/>
              </a:rPr>
              <a:t>هاي مشتريان </a:t>
            </a:r>
          </a:p>
          <a:p>
            <a:pPr marL="342900" indent="-342900" algn="just" rtl="1">
              <a:lnSpc>
                <a:spcPct val="130000"/>
              </a:lnSpc>
            </a:pPr>
            <a:r>
              <a:rPr lang="fa-IR" sz="2800" b="1" dirty="0">
                <a:cs typeface="B Zar" pitchFamily="2" charset="-78"/>
              </a:rPr>
              <a:t>3 ) </a:t>
            </a:r>
            <a:r>
              <a:rPr lang="ar-SA" sz="2800" b="1" dirty="0">
                <a:cs typeface="B Zar" pitchFamily="2" charset="-78"/>
              </a:rPr>
              <a:t>جامع</a:t>
            </a:r>
            <a:r>
              <a:rPr lang="fa-IR" sz="2800" b="1" dirty="0">
                <a:cs typeface="B Zar" pitchFamily="2" charset="-78"/>
              </a:rPr>
              <a:t> </a:t>
            </a:r>
            <a:r>
              <a:rPr lang="ar-SA" sz="2800" b="1" dirty="0">
                <a:cs typeface="B Zar" pitchFamily="2" charset="-78"/>
              </a:rPr>
              <a:t>:</a:t>
            </a:r>
            <a:r>
              <a:rPr lang="ar-SA" sz="2800" b="1" dirty="0">
                <a:cs typeface="B Lotus" pitchFamily="2" charset="-78"/>
              </a:rPr>
              <a:t> هركس كه با سازمان در ارتباط است، در فرآيند بهبود مستمر درگير مي</a:t>
            </a:r>
            <a:r>
              <a:rPr lang="ar-SA" sz="2800" b="1" dirty="0"/>
              <a:t>‌</a:t>
            </a:r>
            <a:r>
              <a:rPr lang="ar-SA" sz="2800" b="1" dirty="0">
                <a:cs typeface="B Lotus" pitchFamily="2" charset="-78"/>
              </a:rPr>
              <a:t>شود</a:t>
            </a:r>
            <a:r>
              <a:rPr lang="ar-SA" sz="2800" b="1" dirty="0">
                <a:solidFill>
                  <a:schemeClr val="bg1"/>
                </a:solidFill>
                <a:cs typeface="B Lotus" pitchFamily="2" charset="-78"/>
              </a:rPr>
              <a:t>. </a:t>
            </a:r>
            <a:endParaRPr lang="en-US" sz="2800" b="1" dirty="0">
              <a:solidFill>
                <a:schemeClr val="bg1"/>
              </a:solidFill>
              <a:cs typeface="B Lotus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566738"/>
            <a:ext cx="7993063" cy="573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40870D-0050-4E51-86B3-9036958B335E}" type="slidenum">
              <a:rPr lang="fa-IR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a-IR" smtClean="0"/>
          </a:p>
        </p:txBody>
      </p:sp>
      <p:pic>
        <p:nvPicPr>
          <p:cNvPr id="2048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57200" y="355600"/>
            <a:ext cx="82296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>
              <a:lnSpc>
                <a:spcPct val="85000"/>
              </a:lnSpc>
            </a:pPr>
            <a:r>
              <a:rPr lang="en-US" sz="3200" b="1">
                <a:solidFill>
                  <a:srgbClr val="00FF00"/>
                </a:solidFill>
                <a:latin typeface="Arial Narrow" pitchFamily="34" charset="0"/>
                <a:cs typeface="Angsana New" pitchFamily="18" charset="-34"/>
              </a:rPr>
              <a:t>Four Revolutions of Management Thinking in TQM</a:t>
            </a:r>
            <a:endParaRPr lang="th-TH" sz="3200" b="1">
              <a:solidFill>
                <a:srgbClr val="00FF00"/>
              </a:solidFill>
              <a:latin typeface="Arial Narrow" pitchFamily="34" charset="0"/>
              <a:cs typeface="Angsana New" pitchFamily="18" charset="-34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03350" y="1341438"/>
            <a:ext cx="5854700" cy="4711700"/>
            <a:chOff x="948" y="852"/>
            <a:chExt cx="3688" cy="2968"/>
          </a:xfrm>
        </p:grpSpPr>
        <p:sp>
          <p:nvSpPr>
            <p:cNvPr id="21509" name="AutoShape 4"/>
            <p:cNvSpPr>
              <a:spLocks noChangeArrowheads="1"/>
            </p:cNvSpPr>
            <p:nvPr/>
          </p:nvSpPr>
          <p:spPr bwMode="auto">
            <a:xfrm>
              <a:off x="948" y="852"/>
              <a:ext cx="3688" cy="2968"/>
            </a:xfrm>
            <a:prstGeom prst="triangle">
              <a:avLst>
                <a:gd name="adj" fmla="val 4999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1510" name="AutoShape 5"/>
            <p:cNvSpPr>
              <a:spLocks noChangeArrowheads="1"/>
            </p:cNvSpPr>
            <p:nvPr/>
          </p:nvSpPr>
          <p:spPr bwMode="auto">
            <a:xfrm>
              <a:off x="2792" y="2487"/>
              <a:ext cx="1300" cy="1045"/>
            </a:xfrm>
            <a:prstGeom prst="triangle">
              <a:avLst>
                <a:gd name="adj" fmla="val 4999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1511" name="AutoShape 6"/>
            <p:cNvSpPr>
              <a:spLocks noChangeArrowheads="1"/>
            </p:cNvSpPr>
            <p:nvPr/>
          </p:nvSpPr>
          <p:spPr bwMode="auto">
            <a:xfrm>
              <a:off x="1478" y="2483"/>
              <a:ext cx="1304" cy="1049"/>
            </a:xfrm>
            <a:prstGeom prst="triangle">
              <a:avLst>
                <a:gd name="adj" fmla="val 4999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1512" name="AutoShape 7"/>
            <p:cNvSpPr>
              <a:spLocks noChangeArrowheads="1"/>
            </p:cNvSpPr>
            <p:nvPr/>
          </p:nvSpPr>
          <p:spPr bwMode="auto">
            <a:xfrm>
              <a:off x="2128" y="1415"/>
              <a:ext cx="1323" cy="1076"/>
            </a:xfrm>
            <a:prstGeom prst="triangle">
              <a:avLst>
                <a:gd name="adj" fmla="val 4999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21513" name="Rectangle 9"/>
            <p:cNvSpPr>
              <a:spLocks noChangeArrowheads="1"/>
            </p:cNvSpPr>
            <p:nvPr/>
          </p:nvSpPr>
          <p:spPr bwMode="auto">
            <a:xfrm>
              <a:off x="2446" y="2041"/>
              <a:ext cx="665" cy="3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Focus on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customers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</p:txBody>
        </p:sp>
        <p:sp>
          <p:nvSpPr>
            <p:cNvPr id="21514" name="Rectangle 10"/>
            <p:cNvSpPr>
              <a:spLocks noChangeArrowheads="1"/>
            </p:cNvSpPr>
            <p:nvPr/>
          </p:nvSpPr>
          <p:spPr bwMode="auto">
            <a:xfrm>
              <a:off x="3014" y="3081"/>
              <a:ext cx="759" cy="3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Total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participation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</p:txBody>
        </p:sp>
        <p:sp>
          <p:nvSpPr>
            <p:cNvPr id="21515" name="Rectangle 11"/>
            <p:cNvSpPr>
              <a:spLocks noChangeArrowheads="1"/>
            </p:cNvSpPr>
            <p:nvPr/>
          </p:nvSpPr>
          <p:spPr bwMode="auto">
            <a:xfrm>
              <a:off x="1675" y="3097"/>
              <a:ext cx="805" cy="3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Continuous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  <a:p>
              <a:pPr>
                <a:lnSpc>
                  <a:spcPct val="80000"/>
                </a:lnSpc>
              </a:pPr>
              <a:r>
                <a:rPr lang="en-US">
                  <a:latin typeface="Arial Narrow" pitchFamily="34" charset="0"/>
                  <a:cs typeface="Angsana New" pitchFamily="18" charset="-34"/>
                </a:rPr>
                <a:t>improvement</a:t>
              </a:r>
              <a:endParaRPr lang="th-TH">
                <a:latin typeface="Arial Narrow" pitchFamily="34" charset="0"/>
                <a:cs typeface="Angsana New" pitchFamily="18" charset="-34"/>
              </a:endParaRPr>
            </a:p>
          </p:txBody>
        </p:sp>
        <p:sp>
          <p:nvSpPr>
            <p:cNvPr id="37900" name="Rectangle 12"/>
            <p:cNvSpPr>
              <a:spLocks noChangeArrowheads="1"/>
            </p:cNvSpPr>
            <p:nvPr/>
          </p:nvSpPr>
          <p:spPr bwMode="auto">
            <a:xfrm>
              <a:off x="2387" y="2569"/>
              <a:ext cx="737" cy="3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en-US" b="1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Angsana New" pitchFamily="18" charset="-34"/>
                </a:rPr>
                <a:t>TQM</a:t>
              </a:r>
              <a:endParaRPr lang="th-TH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ngsana New" pitchFamily="18" charset="-34"/>
              </a:endParaRPr>
            </a:p>
            <a:p>
              <a:pPr>
                <a:lnSpc>
                  <a:spcPct val="80000"/>
                </a:lnSpc>
                <a:defRPr/>
              </a:pPr>
              <a:r>
                <a:rPr lang="en-US" b="1">
                  <a:solidFill>
                    <a:srgbClr val="FAFD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Angsana New" pitchFamily="18" charset="-34"/>
                </a:rPr>
                <a:t>activities</a:t>
              </a:r>
              <a:endParaRPr lang="th-TH" b="1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ngsana New" pitchFamily="18" charset="-34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 Hospitals?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- شیوع بالای بیماریهای مزمن ودرمان بیماریها</a:t>
            </a:r>
          </a:p>
          <a:p>
            <a:r>
              <a:rPr lang="fa-IR" dirty="0" smtClean="0"/>
              <a:t>شرایط کاری خطرناک در بیمارستانها</a:t>
            </a:r>
          </a:p>
          <a:p>
            <a:r>
              <a:rPr lang="fa-IR" dirty="0" smtClean="0"/>
              <a:t>کاهش ریسک وبهبود شرایط کار</a:t>
            </a:r>
          </a:p>
          <a:p>
            <a:r>
              <a:rPr lang="fa-IR" dirty="0" smtClean="0"/>
              <a:t>تولید زباله ومواد خطرناک </a:t>
            </a:r>
          </a:p>
          <a:p>
            <a:r>
              <a:rPr lang="fa-IR" dirty="0" smtClean="0"/>
              <a:t>بیمارستانها به عنوان سازمانهای دانش </a:t>
            </a:r>
          </a:p>
          <a:p>
            <a:r>
              <a:rPr lang="fa-IR" dirty="0" smtClean="0"/>
              <a:t>توسعه بین بخشی فعالیتهای ارتقای سلامت در جامعه</a:t>
            </a: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22253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 smtClean="0"/>
              <a:t>اصول مدیریت جامع کیفیت :</a:t>
            </a:r>
            <a:br>
              <a:rPr lang="fa-IR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dirty="0" smtClean="0"/>
              <a:t>1- مشتری محوری :درک نیاز مشتری ،حال وآینده</a:t>
            </a:r>
          </a:p>
          <a:p>
            <a:r>
              <a:rPr lang="fa-IR" dirty="0" smtClean="0"/>
              <a:t>2- رهبری : جهت گیری ،وحدت مقصد</a:t>
            </a:r>
          </a:p>
          <a:p>
            <a:r>
              <a:rPr lang="fa-IR" dirty="0" smtClean="0"/>
              <a:t>3- مشارکت پرسنل :بهره گیری از توانایی پرسنل ، سود آوری برای شرکت ،سرمایه اصلی سازمان</a:t>
            </a:r>
          </a:p>
          <a:p>
            <a:r>
              <a:rPr lang="fa-IR" dirty="0" smtClean="0"/>
              <a:t>4-رویکرد فرایندی : نتیجه ، کارایی بهتر،فعالیتها وتعامل آنها</a:t>
            </a:r>
          </a:p>
          <a:p>
            <a:r>
              <a:rPr lang="fa-IR" dirty="0" smtClean="0"/>
              <a:t>5-رویکرد سیستمی: تعامل فرایندها،کارایی واثر بخشی، دستیابی به اهداف</a:t>
            </a:r>
          </a:p>
          <a:p>
            <a:r>
              <a:rPr lang="fa-IR" dirty="0" smtClean="0"/>
              <a:t>6- ارتقای مستمر:هدف ، عملکرد سازمان(مستمر بودن)</a:t>
            </a:r>
          </a:p>
          <a:p>
            <a:r>
              <a:rPr lang="fa-IR" dirty="0" smtClean="0"/>
              <a:t>7- رویکرد واقع بینانه در تصمیم گیری:جمع آوری داده ها،تجزیه وتحلیل ،تصمیم براساس اطلاعات</a:t>
            </a:r>
          </a:p>
          <a:p>
            <a:r>
              <a:rPr lang="fa-IR" dirty="0" smtClean="0"/>
              <a:t>8- روابط سودمند متقابل باتامین کننده:وابستگی ،افزایش مشارکت ،ایجاد ارزش برای طرفین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33208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19947536">
            <a:off x="377654" y="28674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1066800"/>
            <a:ext cx="8001000" cy="36471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6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Titr" pitchFamily="2" charset="-78"/>
              </a:rPr>
              <a:t>هشت اصل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B Titr" pitchFamily="2" charset="-78"/>
              </a:rPr>
              <a:t>مدیریت کیفیت</a:t>
            </a:r>
            <a:endParaRPr lang="en-US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pic>
        <p:nvPicPr>
          <p:cNvPr id="3075" name="Picture 3" descr="leader_on_pedastal_photo27225540_std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895600"/>
            <a:ext cx="2971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52400" y="644525"/>
            <a:ext cx="88392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atin typeface="+mn-lt"/>
                <a:cs typeface="B Nazanin" pitchFamily="2" charset="-78"/>
              </a:rPr>
              <a:t>هر سازماني به مشتريان خود وابسته است و بايد نيازهاي حال و آينده آنان را درك نمايد و نيازمندي هاي مشتريان خود را برآورده نمايد. علاوه بر اين سازمان ها بايد براي عبور از انتظارات مشتريان خود برنامه ريزي و تلاش نمايند.</a:t>
            </a:r>
            <a:br>
              <a:rPr lang="fa-IR" dirty="0">
                <a:latin typeface="+mn-lt"/>
                <a:cs typeface="B Nazanin" pitchFamily="2" charset="-78"/>
              </a:rPr>
            </a:br>
            <a:r>
              <a:rPr lang="fa-IR" dirty="0">
                <a:latin typeface="+mn-lt"/>
                <a:cs typeface="B Nazanin" pitchFamily="2" charset="-78"/>
              </a:rPr>
              <a:t>تمركز بر مشتري و درك نيازهاي حال و آينده او باعث پاسخگويي منعطف و سريع سازمان به فرصت هاي بازار و در نتيجه افزايش سود سهام و سهم بازار براي سازمان خواهد شد</a:t>
            </a:r>
            <a:r>
              <a:rPr lang="fa-IR" dirty="0" smtClean="0">
                <a:latin typeface="+mn-lt"/>
                <a:cs typeface="B Nazanin" pitchFamily="2" charset="-78"/>
              </a:rPr>
              <a:t>.</a:t>
            </a: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a-IR" dirty="0">
              <a:latin typeface="+mn-lt"/>
              <a:cs typeface="B Nazanin" pitchFamily="2" charset="-78"/>
            </a:endParaRPr>
          </a:p>
          <a:p>
            <a:pPr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>
                <a:solidFill>
                  <a:srgbClr val="C00000"/>
                </a:solidFill>
                <a:latin typeface="+mn-lt"/>
                <a:cs typeface="B Nazanin" pitchFamily="2" charset="-78"/>
              </a:rPr>
              <a:t>بكارگيري اصل تمركز بر مشتري عموما باعث مي گردد كه سازمان: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براي درك نيازها و انتظارات مشتريان تحقيقات لازم را صورت دهد. 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از ارتباط اهداف سازماني با نيازها و انتظارات مشتريان اطمينان حاصل نمايد. 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ارتباطات درون سازماني را در راستاي نيازها و انتظارات مشتريان هدايت نمايد.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رضايت مشتريان را اندازه گيري نموده و بر مبناي نتايج حاصل از آن اقدام نمايد. 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ارتباطات با مشتريان را به صورت سيستمي مديريت نمايد. </a:t>
            </a:r>
          </a:p>
          <a:p>
            <a:pPr marL="347663" indent="-347663" algn="justLow" rt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+mn-lt"/>
                <a:cs typeface="B Nazanin" pitchFamily="2" charset="-78"/>
              </a:rPr>
              <a:t>از وجود توازن بين رضايتمندي مشتريان و ساير ذينفعان سازمان (نظير مالكين، كاركنان، سرمايه گذاران، انجمن ها و مجامع محلي) اطمينان حاصل نمايد.</a:t>
            </a:r>
            <a:endParaRPr lang="en-US" dirty="0">
              <a:latin typeface="+mn-lt"/>
              <a:cs typeface="B Nazanin" pitchFamily="2" charset="-78"/>
            </a:endParaRPr>
          </a:p>
        </p:txBody>
      </p:sp>
      <p:sp>
        <p:nvSpPr>
          <p:cNvPr id="3077" name="Rectangle 3"/>
          <p:cNvSpPr>
            <a:spLocks noChangeArrowheads="1"/>
          </p:cNvSpPr>
          <p:nvPr/>
        </p:nvSpPr>
        <p:spPr bwMode="auto">
          <a:xfrm>
            <a:off x="3352800" y="60325"/>
            <a:ext cx="49228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اصل اول: تمركز بر مشتري (</a:t>
            </a:r>
            <a:r>
              <a:rPr lang="en-US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Customer Focus</a:t>
            </a:r>
            <a:r>
              <a:rPr lang="fa-IR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b="1" dirty="0" smtClean="0"/>
          </a:p>
          <a:p>
            <a:pPr algn="ctr"/>
            <a:endParaRPr lang="fa-IR" b="1" dirty="0" smtClean="0"/>
          </a:p>
          <a:p>
            <a:pPr algn="ctr">
              <a:buNone/>
            </a:pPr>
            <a:r>
              <a:rPr lang="fa-IR" b="1" dirty="0" smtClean="0"/>
              <a:t>تهیه کننده  : فرانک صالحی</a:t>
            </a:r>
          </a:p>
          <a:p>
            <a:endParaRPr lang="fa-IR" b="1" dirty="0"/>
          </a:p>
        </p:txBody>
      </p:sp>
    </p:spTree>
  </p:cSld>
  <p:clrMapOvr>
    <a:masterClrMapping/>
  </p:clrMapOvr>
  <p:transition spd="slow"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pic>
        <p:nvPicPr>
          <p:cNvPr id="4099" name="Picture 3" descr="GSURCCCAJ2I22ICA77G1BVCA3A30IICAKD5W2ZCA740WELCAFLGSGWCA9M9E30CAWMG544CAXVFYM3CAYEZ92NCA2HMFNMCAKD569RCAL8YNXKCAQK5HWMCAUVDKLXCAXZY712CAK62VFQCA5Y6VK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638800"/>
            <a:ext cx="12192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2400" y="644525"/>
            <a:ext cx="8839200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150000"/>
              </a:lnSpc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مدير سازمان كه از منش رهبري برخوردار است بايد مقاصد و جهت گيري يكنواختي را در سازمان ايجاد نمايد و محيط داخلي سازمان را به گونه اي ايجاد و نگهداري نمايند كه كاركنان بتوانند در دستيابي به اهداف سازماني كاملا مشاركت نمايند.</a:t>
            </a:r>
          </a:p>
          <a:p>
            <a:pPr algn="justLow" rtl="1">
              <a:lnSpc>
                <a:spcPct val="150000"/>
              </a:lnSpc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مديريت سازمان با منش رهبري باعث مي گردد كاركنان مقاصد و اهداف سازماني را درك نموده و براي دستيابي به آنها از انگيزه كافي برخوردار شوند. علاوه بر اين با بكاربستن منش رهبري فعاليت هاي سازمان ارزيابي شده و در مسيري يكسان، منظم گرديده و استقرار مي يابد و در نتيجه فقدان ارتباط بين سطوح مختلف سازمان به حداقل خود خواهد رسيد.</a:t>
            </a:r>
          </a:p>
          <a:p>
            <a:pPr algn="justLow" rtl="1">
              <a:lnSpc>
                <a:spcPct val="150000"/>
              </a:lnSpc>
              <a:defRPr/>
            </a:pPr>
            <a:r>
              <a:rPr lang="fa-IR" b="1" dirty="0">
                <a:solidFill>
                  <a:srgbClr val="C00000"/>
                </a:solidFill>
                <a:latin typeface="Calibri" pitchFamily="34" charset="0"/>
                <a:cs typeface="B Nazanin" pitchFamily="2" charset="-78"/>
              </a:rPr>
              <a:t>بكارگيري اصل رهبري در سازمان عموما باعث مي گردد كه:</a:t>
            </a:r>
          </a:p>
          <a:p>
            <a:pPr marL="269875" indent="-269875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نيازهاي تمامي ذينفعان سازمان شامل مشتريان، مالكين،‌كاركنان،‌ تامين كنندگان، سرمايه گذاران، انجمن هاو مجامع محلي در نظر گرفته شود. </a:t>
            </a:r>
          </a:p>
          <a:p>
            <a:pPr marL="269875" indent="-269875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اهداف چالش برانگيز با زمانبندي مشخص تنظيم گردد. </a:t>
            </a:r>
          </a:p>
          <a:p>
            <a:pPr marL="269875" indent="-269875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ارزش هاي مشترك، مدل هاي اخلاقي و جوانمردي در تمامي سطوح سازمان ايجاد شده و تقويت گردد. </a:t>
            </a:r>
            <a:br>
              <a:rPr lang="fa-IR" dirty="0">
                <a:latin typeface="Calibri" pitchFamily="34" charset="0"/>
                <a:cs typeface="B Nazanin" pitchFamily="2" charset="-78"/>
              </a:rPr>
            </a:br>
            <a:r>
              <a:rPr lang="fa-IR" dirty="0">
                <a:latin typeface="Calibri" pitchFamily="34" charset="0"/>
                <a:cs typeface="B Nazanin" pitchFamily="2" charset="-78"/>
              </a:rPr>
              <a:t>اعتماد ايجاد گرديده و ترس از ميان برود. </a:t>
            </a:r>
          </a:p>
          <a:p>
            <a:pPr marL="269875" indent="-269875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fa-IR" dirty="0">
                <a:latin typeface="Calibri" pitchFamily="34" charset="0"/>
                <a:cs typeface="B Nazanin" pitchFamily="2" charset="-78"/>
              </a:rPr>
              <a:t>كاركنان با منابع مورد نياز،‌ برخوردار از آموزش و آزادي عمل با داشتن مسووليت و پاسخگويي فعاليت نمايند. </a:t>
            </a:r>
            <a:br>
              <a:rPr lang="fa-IR" dirty="0">
                <a:latin typeface="Calibri" pitchFamily="34" charset="0"/>
                <a:cs typeface="B Nazanin" pitchFamily="2" charset="-78"/>
              </a:rPr>
            </a:br>
            <a:r>
              <a:rPr lang="fa-IR" dirty="0">
                <a:latin typeface="Calibri" pitchFamily="34" charset="0"/>
                <a:cs typeface="B Nazanin" pitchFamily="2" charset="-78"/>
              </a:rPr>
              <a:t>كاركنان براي نقش و سهم خود اميدوار و دلگرم گرديده و آنرا تشخيص دهند.</a:t>
            </a:r>
            <a:endParaRPr lang="en-US" dirty="0"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4101" name="Rectangle 3"/>
          <p:cNvSpPr>
            <a:spLocks noChangeArrowheads="1"/>
          </p:cNvSpPr>
          <p:nvPr/>
        </p:nvSpPr>
        <p:spPr bwMode="auto">
          <a:xfrm>
            <a:off x="4495800" y="152400"/>
            <a:ext cx="3779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/>
            <a:r>
              <a:rPr lang="fa-IR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اصل دوم: رهبري در مديريت (</a:t>
            </a:r>
            <a:r>
              <a:rPr lang="en-US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Leadership</a:t>
            </a:r>
            <a:r>
              <a:rPr lang="fa-IR" b="1">
                <a:solidFill>
                  <a:srgbClr val="7030A0"/>
                </a:solidFill>
                <a:latin typeface="Calibri" pitchFamily="34" charset="0"/>
                <a:cs typeface="B Titr" pitchFamily="2" charset="-78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nesha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133600"/>
            <a:ext cx="35052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644525"/>
            <a:ext cx="88392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>
              <a:lnSpc>
                <a:spcPct val="150000"/>
              </a:lnSpc>
              <a:spcBef>
                <a:spcPts val="600"/>
              </a:spcBef>
              <a:defRPr/>
            </a:pPr>
            <a:r>
              <a:rPr lang="ar-SA" dirty="0">
                <a:latin typeface="Arial" charset="0"/>
                <a:cs typeface="B Nazanin" pitchFamily="2" charset="-78"/>
              </a:rPr>
              <a:t>كاركنان جوهره سازمان بوده و مشاركت آنها باعث خواهد گرديد تا توانايي هايشان مزيت سازمان محسوب گردد. ايجاد انگيزه،‌ تعهد و مشاركت كاركنان نسبت به سازمان، نوآوري و خلاقيت در پيشبرد اهداف سازمان را به ارمغان خواهد آورد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  <a:br>
              <a:rPr lang="en-US" dirty="0">
                <a:latin typeface="Arial" charset="0"/>
                <a:cs typeface="B Nazanin" pitchFamily="2" charset="-78"/>
              </a:rPr>
            </a:br>
            <a:r>
              <a:rPr lang="ar-SA" dirty="0">
                <a:latin typeface="Arial" charset="0"/>
                <a:cs typeface="B Nazanin" pitchFamily="2" charset="-78"/>
              </a:rPr>
              <a:t>ايجاد مسووليت پاسخگويي كاركنان در رابطه با عملكردشان و همچنين ايجاد اشتياق در مشاركت و همكاري ايشان زمينه ساز بهبود مستمر در سازمان خواهد بود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  <a:defRPr/>
            </a:pPr>
            <a:r>
              <a:rPr lang="ar-SA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بكارگيري اصل مشاركت كاركنان در سازمان عموما باعث مي گردد كه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  : </a:t>
            </a: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اهميت همكاري و نقش خود را در سازمان درك كنند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محدوديت هاي عملكردشان را شناسايي كنند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مالكيت مسايل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را پذيرفته و مسووليت حل آنها را عهده دار شوند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  <a:r>
              <a:rPr lang="en-US" dirty="0" smtClean="0">
                <a:latin typeface="Arial" charset="0"/>
                <a:cs typeface="B Nazanin" pitchFamily="2" charset="-78"/>
              </a:rPr>
              <a:t> </a:t>
            </a:r>
            <a:endParaRPr lang="en-US" dirty="0">
              <a:latin typeface="Arial" charset="0"/>
              <a:cs typeface="B Nazanin" pitchFamily="2" charset="-78"/>
            </a:endParaRP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فعالانه فرصت هاي افزايش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صلاحيت،‌ دانش و تجربه خود را جستجو نمايند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آزادانه دانش و تجربيات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خود را به اشتراك گذارند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" rtl="1">
              <a:lnSpc>
                <a:spcPct val="150000"/>
              </a:lnSpc>
              <a:spcBef>
                <a:spcPts val="600"/>
              </a:spcBef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كاركنان آشكارا در خصوص مسايل و عواقب آن بحث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كنند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  <a:defRPr/>
            </a:pPr>
            <a:endParaRPr lang="en-US" dirty="0">
              <a:latin typeface="Arial" charset="0"/>
              <a:cs typeface="B Nazanin" pitchFamily="2" charset="-78"/>
            </a:endParaRPr>
          </a:p>
        </p:txBody>
      </p:sp>
      <p:sp>
        <p:nvSpPr>
          <p:cNvPr id="5125" name="Rectangle 3"/>
          <p:cNvSpPr>
            <a:spLocks noChangeArrowheads="1"/>
          </p:cNvSpPr>
          <p:nvPr/>
        </p:nvSpPr>
        <p:spPr bwMode="auto">
          <a:xfrm>
            <a:off x="2895600" y="152400"/>
            <a:ext cx="538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 b="1">
                <a:solidFill>
                  <a:srgbClr val="7030A0"/>
                </a:solidFill>
                <a:cs typeface="B Titr" pitchFamily="2" charset="-78"/>
              </a:rPr>
              <a:t>اصل سوم: مشاركت كاركنان</a:t>
            </a:r>
            <a:r>
              <a:rPr lang="en-US" b="1">
                <a:solidFill>
                  <a:srgbClr val="7030A0"/>
                </a:solidFill>
                <a:cs typeface="B Titr" pitchFamily="2" charset="-78"/>
              </a:rPr>
              <a:t> (Involvement of people 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rahbari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209800"/>
            <a:ext cx="2946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533400"/>
            <a:ext cx="8839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200000"/>
              </a:lnSpc>
              <a:defRPr/>
            </a:pPr>
            <a:r>
              <a:rPr lang="ar-SA" dirty="0">
                <a:latin typeface="Arial" charset="0"/>
                <a:cs typeface="B Nazanin" pitchFamily="2" charset="-78"/>
              </a:rPr>
              <a:t>نتايج مورد نظر در سازمان هنگامي كه فعاليت ها و منابع مرتبط به صورت فرايندي مديريت مي شوند،‌ با اثربخشي بيشتر حاصل مي گردند. رويكرد فرايندي باعث هزينه كمتر و چرخه زماني كوتاهتر در استفاده از منابع بوده و نتايج بهبود يافته،‌ سازگار و قابل پيش بيني را براي سازمان به ارمغان خواهد آورد. همچنين رويكرد فرايندي بر فرصت هاي بهبود متمركز خواهد گرديد و آنها را اولويت بندي مي نمايد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  <a:p>
            <a:pPr algn="justLow" rtl="1">
              <a:lnSpc>
                <a:spcPct val="200000"/>
              </a:lnSpc>
              <a:defRPr/>
            </a:pPr>
            <a:r>
              <a:rPr lang="ar-SA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بكارگيري اصل رويكرد فرايندي در سازمان عموما باعث مي گردد كه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:</a:t>
            </a:r>
          </a:p>
          <a:p>
            <a:pPr marL="269875" indent="-269875" algn="justLow" rtl="1">
              <a:lnSpc>
                <a:spcPct val="20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فعاليت هاي ضروري به منظور دستيابي به نتايج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مورد نظر به صورت سيستمي تعريف شوند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Low" rtl="1">
              <a:lnSpc>
                <a:spcPct val="20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مسووليت و پاسخگويي براي مديريت فعاليت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هاي كليدي به صورت شفاف ايجاد گردد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Low" rtl="1">
              <a:lnSpc>
                <a:spcPct val="20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قابليت فعاليت هاي كليدي اندازه گيري و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fa-IR" dirty="0">
                <a:latin typeface="Arial" charset="0"/>
                <a:cs typeface="B Nazanin" pitchFamily="2" charset="-78"/>
              </a:rPr>
              <a:t>تج</a:t>
            </a:r>
            <a:r>
              <a:rPr lang="ar-SA" dirty="0">
                <a:latin typeface="Arial" charset="0"/>
                <a:cs typeface="B Nazanin" pitchFamily="2" charset="-78"/>
              </a:rPr>
              <a:t>زيه و تحليل گردد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Low" rtl="1">
              <a:lnSpc>
                <a:spcPct val="20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ar-SA" dirty="0" smtClean="0">
                <a:latin typeface="Arial" charset="0"/>
                <a:cs typeface="B Nazanin" pitchFamily="2" charset="-78"/>
              </a:rPr>
              <a:t>بر </a:t>
            </a:r>
            <a:r>
              <a:rPr lang="ar-SA" dirty="0">
                <a:latin typeface="Arial" charset="0"/>
                <a:cs typeface="B Nazanin" pitchFamily="2" charset="-78"/>
              </a:rPr>
              <a:t>عواملي نظير منابع،‌ روش ها و مواد كه فعاليت هاي كليدي</a:t>
            </a:r>
            <a:r>
              <a:rPr lang="fa-IR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سازمان را بهبود خواهند بخشيد، تمركز گردد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69875" indent="-269875" algn="justLow" rtl="1">
              <a:lnSpc>
                <a:spcPct val="20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ريسك ها، پيامدها و اثرات فعاليت</a:t>
            </a:r>
            <a:r>
              <a:rPr lang="fa-IR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هاي مشتريان،‌ تامين كنندگان و ساير ذينفعان ارزيابي گردد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2895600" y="152400"/>
            <a:ext cx="538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 b="1">
                <a:solidFill>
                  <a:srgbClr val="7030A0"/>
                </a:solidFill>
                <a:cs typeface="B Titr" pitchFamily="2" charset="-78"/>
              </a:rPr>
              <a:t>اصل چهارم: رويكرد فرايندي</a:t>
            </a:r>
            <a:r>
              <a:rPr lang="fa-IR" b="1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b="1">
                <a:solidFill>
                  <a:srgbClr val="7030A0"/>
                </a:solidFill>
                <a:cs typeface="B Titr" pitchFamily="2" charset="-78"/>
              </a:rPr>
              <a:t> (Process approach)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c19_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800600"/>
            <a:ext cx="28829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685800"/>
            <a:ext cx="883920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150000"/>
              </a:lnSpc>
              <a:defRPr/>
            </a:pPr>
            <a:r>
              <a:rPr lang="ar-SA" dirty="0">
                <a:latin typeface="Arial" charset="0"/>
                <a:cs typeface="B Nazanin" pitchFamily="2" charset="-78"/>
              </a:rPr>
              <a:t>شناسايي،‌ درك و مديريت فرايند هاي مرتبط به هم بعنوان يك سيستم، كارآيي و اثربخشي سازمان را در دستيابي به اهداف خود بهبود مي بخشد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  <a:p>
            <a:pPr algn="justLow" rtl="1">
              <a:lnSpc>
                <a:spcPct val="150000"/>
              </a:lnSpc>
              <a:defRPr/>
            </a:pPr>
            <a:r>
              <a:rPr lang="ar-SA" dirty="0">
                <a:latin typeface="Arial" charset="0"/>
                <a:cs typeface="B Nazanin" pitchFamily="2" charset="-78"/>
              </a:rPr>
              <a:t>مديريت سيستمي با يكپارچه و مرتب نمودن فرايندها بعنوان بهترين روش دستيابي به نتايج مورد نظر، سازمان را از قابليت تمركز تلاش بر روي فرايندهاي كليدي برخوردار مي سازد و در ذينفعان سازمان اعتماد سازي به سازگاري، كارآمدي و اثربخشي سازمان را ايجاد نموده و توسعه مي بخشد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  <a:p>
            <a:pPr algn="justLow" rtl="1">
              <a:lnSpc>
                <a:spcPct val="250000"/>
              </a:lnSpc>
              <a:defRPr/>
            </a:pPr>
            <a:r>
              <a:rPr lang="ar-SA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بكارگيري اصل رويكرد سيستمي به مديريت در سازمان عموما باعث مي گردد كه</a:t>
            </a:r>
            <a:r>
              <a:rPr lang="en-US" b="1" dirty="0">
                <a:solidFill>
                  <a:srgbClr val="C00000"/>
                </a:solidFill>
                <a:latin typeface="Arial" charset="0"/>
                <a:cs typeface="B Nazanin" pitchFamily="2" charset="-78"/>
              </a:rPr>
              <a:t>:</a:t>
            </a:r>
          </a:p>
          <a:p>
            <a:pPr marL="271463" indent="-271463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يك سيستم براي دستيابي به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اهداف سازماني در بهترين حالت كارآمدي و اثربخشي آن پايه ريزي گردد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71463" indent="-271463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بستگي دو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طرفه بين فرايندهاي سيستم درك گردد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71463" indent="-271463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نقش ها و مسووليت هاي مورد نياز براي</a:t>
            </a:r>
            <a:r>
              <a:rPr lang="en-US" dirty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دستيابي به اهداف مشترك بهتر درك گرديده و از اين بابت موانع بين بخشي كاهش يابد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71463" indent="-271463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ar-SA" dirty="0" smtClean="0">
                <a:latin typeface="Arial" charset="0"/>
                <a:cs typeface="B Nazanin" pitchFamily="2" charset="-78"/>
              </a:rPr>
              <a:t>تعريف</a:t>
            </a:r>
            <a:r>
              <a:rPr lang="en-US" dirty="0" smtClean="0">
                <a:latin typeface="Arial" charset="0"/>
                <a:cs typeface="B Nazanin" pitchFamily="2" charset="-78"/>
              </a:rPr>
              <a:t> </a:t>
            </a:r>
            <a:r>
              <a:rPr lang="ar-SA" dirty="0">
                <a:latin typeface="Arial" charset="0"/>
                <a:cs typeface="B Nazanin" pitchFamily="2" charset="-78"/>
              </a:rPr>
              <a:t>و هدف گذاري براي اينكه فعاليت هاي ويژه در يك سيستم چگونه بايد عمل نمايند</a:t>
            </a:r>
            <a:r>
              <a:rPr lang="en-US" dirty="0">
                <a:latin typeface="Arial" charset="0"/>
                <a:cs typeface="B Nazanin" pitchFamily="2" charset="-78"/>
              </a:rPr>
              <a:t>. </a:t>
            </a:r>
          </a:p>
          <a:p>
            <a:pPr marL="271463" indent="-271463" algn="justLow" rtl="1">
              <a:lnSpc>
                <a:spcPct val="150000"/>
              </a:lnSpc>
              <a:buClr>
                <a:srgbClr val="006600"/>
              </a:buClr>
              <a:buFont typeface="Wingdings" pitchFamily="2" charset="2"/>
              <a:buChar char="ü"/>
              <a:defRPr/>
            </a:pPr>
            <a:r>
              <a:rPr lang="ar-SA" dirty="0">
                <a:latin typeface="Arial" charset="0"/>
                <a:cs typeface="B Nazanin" pitchFamily="2" charset="-78"/>
              </a:rPr>
              <a:t>سيستم بر پايه اندازه گيري ها و ارزيابي هايش به صورت مستمر بهبود يابد</a:t>
            </a:r>
            <a:r>
              <a:rPr lang="en-US" dirty="0">
                <a:latin typeface="Arial" charset="0"/>
                <a:cs typeface="B Nazanin" pitchFamily="2" charset="-78"/>
              </a:rPr>
              <a:t>.</a:t>
            </a: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1295400" y="152400"/>
            <a:ext cx="6980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>
                <a:solidFill>
                  <a:srgbClr val="7030A0"/>
                </a:solidFill>
                <a:cs typeface="B Titr" pitchFamily="2" charset="-78"/>
              </a:rPr>
              <a:t>اصل پنجم: رويكرد سيستمي به مديريت</a:t>
            </a:r>
            <a:r>
              <a:rPr lang="en-US">
                <a:solidFill>
                  <a:srgbClr val="7030A0"/>
                </a:solidFill>
                <a:cs typeface="B Titr" pitchFamily="2" charset="-78"/>
              </a:rPr>
              <a:t> (System approach to management) </a:t>
            </a:r>
            <a:endParaRPr lang="en-US" b="1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mosharekat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362200"/>
            <a:ext cx="2971800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152400" y="685800"/>
            <a:ext cx="883920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بهبود مستمر عملكرد سراسري سازمان بايد يك هدف پايدار براي آن سازمان باشد. در اين حالت قابليت سازماني بهبود يافته، مزيت عملكردي هر سازمان خواهد گرديد و همترازي فعاليت هاي بهبود در تمامي سطوح سازمان به منظور تصميم گيري راهبردي ايجاد خواهد گرديد و در نهايت با اصل قراردادن بهبود مستمر در سازمان انعطاف براي واكنش در برابر فرصت ها پديد خواهد آمد</a:t>
            </a:r>
            <a:r>
              <a:rPr lang="en-US">
                <a:cs typeface="B Nazanin" pitchFamily="2" charset="-78"/>
              </a:rPr>
              <a:t>.</a:t>
            </a:r>
          </a:p>
          <a:p>
            <a:pPr algn="justLow" rtl="1">
              <a:lnSpc>
                <a:spcPct val="250000"/>
              </a:lnSpc>
            </a:pPr>
            <a:r>
              <a:rPr lang="ar-SA" b="1">
                <a:solidFill>
                  <a:srgbClr val="C00000"/>
                </a:solidFill>
                <a:cs typeface="B Nazanin" pitchFamily="2" charset="-78"/>
              </a:rPr>
              <a:t>بكارگيري اصل بهبود مستمر در سازمان عموما باعث مي گردد كه</a:t>
            </a:r>
            <a:r>
              <a:rPr lang="en-US" b="1">
                <a:solidFill>
                  <a:srgbClr val="C00000"/>
                </a:solidFill>
                <a:cs typeface="B Nazanin" pitchFamily="2" charset="-78"/>
              </a:rPr>
              <a:t>: </a:t>
            </a:r>
          </a:p>
          <a:p>
            <a:pPr algn="justLow" rtl="1">
              <a:lnSpc>
                <a:spcPct val="200000"/>
              </a:lnSpc>
            </a:pP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يك</a:t>
            </a: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رويكرد جامع و سازگار در تمام سازمان براي بهبود مستمر عملكرد بكارگرفته شود</a:t>
            </a:r>
            <a:r>
              <a:rPr lang="en-US">
                <a:cs typeface="B Nazanin" pitchFamily="2" charset="-78"/>
              </a:rPr>
              <a:t>. </a:t>
            </a:r>
          </a:p>
          <a:p>
            <a:pPr algn="justLow" rtl="1">
              <a:lnSpc>
                <a:spcPct val="200000"/>
              </a:lnSpc>
            </a:pP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منابع انساني آشنا به روش ها و ابزار بهبود مستمر تامين گردد</a:t>
            </a:r>
            <a:r>
              <a:rPr lang="en-US">
                <a:cs typeface="B Nazanin" pitchFamily="2" charset="-78"/>
              </a:rPr>
              <a:t>. </a:t>
            </a:r>
          </a:p>
          <a:p>
            <a:pPr algn="justLow" rtl="1">
              <a:lnSpc>
                <a:spcPct val="200000"/>
              </a:lnSpc>
            </a:pP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بهبود مستمر درمحصولات، فرايندها و سيستم ها يك هدف مشترك براي يكايك كاركنان سازمان تعريف گردد</a:t>
            </a:r>
            <a:r>
              <a:rPr lang="en-US">
                <a:cs typeface="B Nazanin" pitchFamily="2" charset="-78"/>
              </a:rPr>
              <a:t>. </a:t>
            </a:r>
          </a:p>
          <a:p>
            <a:pPr algn="justLow" rtl="1">
              <a:lnSpc>
                <a:spcPct val="200000"/>
              </a:lnSpc>
            </a:pP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مقاصدي براي هدايت و اقداماتي براي ردگيري بهبود مستمر ايجاد گردد</a:t>
            </a:r>
            <a:r>
              <a:rPr lang="en-US">
                <a:cs typeface="B Nazanin" pitchFamily="2" charset="-78"/>
              </a:rPr>
              <a:t>. </a:t>
            </a:r>
          </a:p>
          <a:p>
            <a:pPr algn="justLow" rtl="1">
              <a:lnSpc>
                <a:spcPct val="200000"/>
              </a:lnSpc>
            </a:pP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بهبود هاي صورت گرفته، تشخيص داده شده و تصديق گردند</a:t>
            </a:r>
            <a:r>
              <a:rPr lang="en-US">
                <a:cs typeface="B Nazanin" pitchFamily="2" charset="-78"/>
              </a:rPr>
              <a:t>.</a:t>
            </a:r>
          </a:p>
        </p:txBody>
      </p:sp>
      <p:sp>
        <p:nvSpPr>
          <p:cNvPr id="8197" name="Rectangle 3"/>
          <p:cNvSpPr>
            <a:spLocks noChangeArrowheads="1"/>
          </p:cNvSpPr>
          <p:nvPr/>
        </p:nvSpPr>
        <p:spPr bwMode="auto">
          <a:xfrm>
            <a:off x="1295400" y="152400"/>
            <a:ext cx="69802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>
                <a:solidFill>
                  <a:srgbClr val="7030A0"/>
                </a:solidFill>
                <a:cs typeface="B Titr" pitchFamily="2" charset="-78"/>
              </a:rPr>
              <a:t>اصل ششم</a:t>
            </a:r>
            <a:r>
              <a:rPr lang="en-US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ar-SA">
                <a:solidFill>
                  <a:srgbClr val="7030A0"/>
                </a:solidFill>
                <a:cs typeface="B Titr" pitchFamily="2" charset="-78"/>
              </a:rPr>
              <a:t>: بهبود مستمر</a:t>
            </a:r>
            <a:r>
              <a:rPr lang="en-US">
                <a:solidFill>
                  <a:srgbClr val="7030A0"/>
                </a:solidFill>
                <a:cs typeface="B Titr" pitchFamily="2" charset="-78"/>
              </a:rPr>
              <a:t> (Continual improvement)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pic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657600"/>
            <a:ext cx="1524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152400" y="685800"/>
            <a:ext cx="88392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ar-SA" sz="2000">
                <a:cs typeface="B Nazanin" pitchFamily="2" charset="-78"/>
              </a:rPr>
              <a:t>در هر سازمان تصميمات موثر بر مبناي تجزيه و تحليل داده ها و و توليد اطلاعات ميسر است. تصميمات آگاهانه، افزايش توانايي براي اثبات اثربخشي تصميمات گذشته بر مبناي مراجع و سوابق واقعي و همچنين افزايش توانايي براي بازنگري، به چالش كشيدن و تغيير عقايد و تصميمات از جمله مزاياي بكارگيري اصل تصميم گيري بر مبناي واقعيت ها است</a:t>
            </a:r>
            <a:r>
              <a:rPr lang="en-US" sz="2000">
                <a:cs typeface="B Nazanin" pitchFamily="2" charset="-78"/>
              </a:rPr>
              <a:t>.</a:t>
            </a:r>
            <a:endParaRPr lang="fa-IR" sz="2000">
              <a:cs typeface="B Nazanin" pitchFamily="2" charset="-78"/>
            </a:endParaRPr>
          </a:p>
          <a:p>
            <a:pPr algn="justLow" rtl="1">
              <a:lnSpc>
                <a:spcPct val="300000"/>
              </a:lnSpc>
            </a:pPr>
            <a:r>
              <a:rPr lang="ar-SA" sz="2000" b="1">
                <a:solidFill>
                  <a:srgbClr val="C00000"/>
                </a:solidFill>
                <a:cs typeface="B Nazanin" pitchFamily="2" charset="-78"/>
              </a:rPr>
              <a:t>بكارگيري اصل تصميم گيري بر مبناي واقعيت ها در سازمان عموما باعث مي گردد كه</a:t>
            </a:r>
            <a:r>
              <a:rPr lang="en-US" sz="2000" b="1">
                <a:solidFill>
                  <a:srgbClr val="C00000"/>
                </a:solidFill>
                <a:cs typeface="B Nazanin" pitchFamily="2" charset="-78"/>
              </a:rPr>
              <a:t>: </a:t>
            </a:r>
            <a:endParaRPr lang="fa-IR" sz="2000" b="1">
              <a:solidFill>
                <a:srgbClr val="C00000"/>
              </a:solidFill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از كفايت و</a:t>
            </a: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دقت داده ها و اطلاعات اطمينان حاصل گردد</a:t>
            </a:r>
            <a:r>
              <a:rPr lang="en-US" sz="2000">
                <a:cs typeface="B Nazanin" pitchFamily="2" charset="-78"/>
              </a:rPr>
              <a:t>. </a:t>
            </a:r>
            <a:endParaRPr lang="fa-IR" sz="2000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داده ها براي كساني كه به آنها</a:t>
            </a: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نياز دارند در دسترس باشد</a:t>
            </a:r>
            <a:r>
              <a:rPr lang="en-US" sz="2000">
                <a:cs typeface="B Nazanin" pitchFamily="2" charset="-78"/>
              </a:rPr>
              <a:t>. </a:t>
            </a:r>
            <a:endParaRPr lang="fa-IR" sz="2000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داده ها و اطلاعات با استفاده از روش هاي معتبر</a:t>
            </a: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تجزيه و تحليل شوند</a:t>
            </a:r>
            <a:r>
              <a:rPr lang="en-US" sz="2000">
                <a:cs typeface="B Nazanin" pitchFamily="2" charset="-78"/>
              </a:rPr>
              <a:t>. </a:t>
            </a:r>
            <a:endParaRPr lang="fa-IR" sz="2000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تصميم گيري و اقدامات اجرايي بر مبناي تجزيه و تحليل</a:t>
            </a:r>
            <a:r>
              <a:rPr lang="en-US" sz="2000">
                <a:cs typeface="B Nazanin" pitchFamily="2" charset="-78"/>
              </a:rPr>
              <a:t> </a:t>
            </a:r>
            <a:r>
              <a:rPr lang="ar-SA" sz="2000">
                <a:cs typeface="B Nazanin" pitchFamily="2" charset="-78"/>
              </a:rPr>
              <a:t>واقعي در كنار تجارب و بصيرت صورت پذيرد</a:t>
            </a:r>
            <a:r>
              <a:rPr lang="en-US" sz="2000">
                <a:cs typeface="B Nazanin" pitchFamily="2" charset="-78"/>
              </a:rPr>
              <a:t>.</a:t>
            </a:r>
            <a:endParaRPr lang="fa-IR" sz="2000">
              <a:cs typeface="B Nazanin" pitchFamily="2" charset="-78"/>
            </a:endParaRP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81000" y="152400"/>
            <a:ext cx="7894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>
                <a:solidFill>
                  <a:srgbClr val="7030A0"/>
                </a:solidFill>
                <a:cs typeface="B Titr" pitchFamily="2" charset="-78"/>
              </a:rPr>
              <a:t>اصل هفتم: تصميم گيري بر مبناي واقعيت ها</a:t>
            </a:r>
            <a:r>
              <a:rPr lang="fa-IR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>
                <a:solidFill>
                  <a:srgbClr val="7030A0"/>
                </a:solidFill>
                <a:cs typeface="B Titr" pitchFamily="2" charset="-78"/>
              </a:rPr>
              <a:t> (Factual approach to decision making)</a:t>
            </a:r>
            <a:r>
              <a:rPr lang="en-US" b="1">
                <a:solidFill>
                  <a:srgbClr val="7030A0"/>
                </a:solidFill>
                <a:cs typeface="B Titr" pitchFamily="2" charset="-78"/>
              </a:rPr>
              <a:t/>
            </a:r>
            <a:br>
              <a:rPr lang="en-US" b="1">
                <a:solidFill>
                  <a:srgbClr val="7030A0"/>
                </a:solidFill>
                <a:cs typeface="B Titr" pitchFamily="2" charset="-78"/>
              </a:rPr>
            </a:br>
            <a:endParaRPr lang="en-US" b="1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do taraf.bmp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790825"/>
            <a:ext cx="23907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 rot="19947536">
            <a:off x="301454" y="2791267"/>
            <a:ext cx="8564652" cy="132343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latin typeface="Arial" charset="0"/>
                <a:cs typeface="Arial" charset="0"/>
              </a:rPr>
              <a:t>www.Managerial.ir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52400" y="533400"/>
            <a:ext cx="8839200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سازمان و تامين كنندگان آن به يكديگر وابسته هستند و رابطه سودمند و دو طرفه، توانايي هر دو را براي ايجاد ارزش افزايش مي دهد. افزايش توانايي ايجاد ارزش براي هر دو طرف در نتيجه انعطاف و سرعت در پاسخگويي به تغييرات بازار يا نيازها و انتظارت مشتريان ايجاد مي گردد و باعث بهينه نمودن هزينه ها و منابع خواهد گرديد</a:t>
            </a:r>
            <a:r>
              <a:rPr lang="en-US">
                <a:cs typeface="B Nazanin" pitchFamily="2" charset="-78"/>
              </a:rPr>
              <a:t>.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 b="1">
                <a:solidFill>
                  <a:srgbClr val="C00000"/>
                </a:solidFill>
                <a:cs typeface="B Nazanin" pitchFamily="2" charset="-78"/>
              </a:rPr>
              <a:t>بكارگيري اصل ارتباط سودمند و دوطرفه با تامين كنندگان در سازمان عموما باعث مي گردد كه</a:t>
            </a:r>
            <a:r>
              <a:rPr lang="en-US" b="1">
                <a:solidFill>
                  <a:srgbClr val="C00000"/>
                </a:solidFill>
                <a:cs typeface="B Nazanin" pitchFamily="2" charset="-78"/>
              </a:rPr>
              <a:t>: </a:t>
            </a:r>
            <a:endParaRPr lang="fa-IR" b="1">
              <a:solidFill>
                <a:srgbClr val="C00000"/>
              </a:solidFill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ارتباطي</a:t>
            </a: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متوازن بين ملاحظات كوتاه مدت و بلند مدت ايجاد گردد</a:t>
            </a:r>
            <a:r>
              <a:rPr lang="en-US">
                <a:cs typeface="B Nazanin" pitchFamily="2" charset="-78"/>
              </a:rPr>
              <a:t>. 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تخصص ها و منابع بين</a:t>
            </a: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يكديگر به اشتراك گذاشته شود</a:t>
            </a:r>
            <a:r>
              <a:rPr lang="en-US">
                <a:cs typeface="B Nazanin" pitchFamily="2" charset="-78"/>
              </a:rPr>
              <a:t>. 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تامين كنندگان كليدي شناسايي و انتخاب گردند</a:t>
            </a:r>
            <a:r>
              <a:rPr lang="en-US">
                <a:cs typeface="B Nazanin" pitchFamily="2" charset="-78"/>
              </a:rPr>
              <a:t>. 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ارتباطات شفاف و آشكار بر قرارگردد</a:t>
            </a:r>
            <a:r>
              <a:rPr lang="en-US">
                <a:cs typeface="B Nazanin" pitchFamily="2" charset="-78"/>
              </a:rPr>
              <a:t>. 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اطلاعات و طرح هاي آينده به اشتراك</a:t>
            </a: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گذاشته شود</a:t>
            </a:r>
            <a:r>
              <a:rPr lang="en-US">
                <a:cs typeface="B Nazanin" pitchFamily="2" charset="-78"/>
              </a:rPr>
              <a:t>. 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تشريك مساعي در توسعه و بهبود فعاليت ها صورت گيرد</a:t>
            </a:r>
            <a:r>
              <a:rPr lang="en-US">
                <a:cs typeface="B Nazanin" pitchFamily="2" charset="-78"/>
              </a:rPr>
              <a:t>.</a:t>
            </a:r>
            <a:endParaRPr lang="fa-IR">
              <a:cs typeface="B Nazanin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ar-SA">
                <a:cs typeface="B Nazanin" pitchFamily="2" charset="-78"/>
              </a:rPr>
              <a:t>تامين</a:t>
            </a:r>
            <a:r>
              <a:rPr lang="en-US">
                <a:cs typeface="B Nazanin" pitchFamily="2" charset="-78"/>
              </a:rPr>
              <a:t> </a:t>
            </a:r>
            <a:r>
              <a:rPr lang="ar-SA">
                <a:cs typeface="B Nazanin" pitchFamily="2" charset="-78"/>
              </a:rPr>
              <a:t>كنندگان براي تشخيص بهبودها و موفقيت ها تشويق شده و دلگرم گردند</a:t>
            </a:r>
            <a:r>
              <a:rPr lang="en-US">
                <a:cs typeface="B Nazanin" pitchFamily="2" charset="-78"/>
              </a:rPr>
              <a:t>.</a:t>
            </a:r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381000" y="152400"/>
            <a:ext cx="7894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rtl="1"/>
            <a:r>
              <a:rPr lang="ar-SA">
                <a:solidFill>
                  <a:srgbClr val="7030A0"/>
                </a:solidFill>
                <a:cs typeface="B Titr" pitchFamily="2" charset="-78"/>
              </a:rPr>
              <a:t>اصل هشتم: ارتباط سودمند و دوطرفه با تامين كنندگان</a:t>
            </a:r>
            <a:r>
              <a:rPr lang="fa-IR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1600">
                <a:solidFill>
                  <a:srgbClr val="7030A0"/>
                </a:solidFill>
                <a:cs typeface="B Titr" pitchFamily="2" charset="-78"/>
              </a:rPr>
              <a:t> </a:t>
            </a:r>
            <a:r>
              <a:rPr lang="en-US" sz="1200">
                <a:solidFill>
                  <a:srgbClr val="7030A0"/>
                </a:solidFill>
                <a:cs typeface="B Titr" pitchFamily="2" charset="-78"/>
              </a:rPr>
              <a:t>(Mutually beneficial supplier relationships)</a:t>
            </a:r>
            <a:r>
              <a:rPr lang="fa-IR" sz="1200">
                <a:solidFill>
                  <a:srgbClr val="7030A0"/>
                </a:solidFill>
                <a:cs typeface="B Titr" pitchFamily="2" charset="-78"/>
              </a:rPr>
              <a:t> </a:t>
            </a:r>
            <a:endParaRPr lang="en-US" sz="1600" b="1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457200"/>
            <a:ext cx="7443936" cy="838200"/>
          </a:xfrm>
        </p:spPr>
        <p:txBody>
          <a:bodyPr/>
          <a:lstStyle/>
          <a:p>
            <a:r>
              <a:rPr lang="fa-IR" dirty="0" smtClean="0"/>
              <a:t>سیستم هایی برای استقرار کیفیت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924944"/>
            <a:ext cx="8686800" cy="31551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 smtClean="0"/>
              <a:t>ISO,5S,TPM,QFD,6SIGMA,Lean,TQM</a:t>
            </a:r>
          </a:p>
          <a:p>
            <a:pPr marL="0" indent="0">
              <a:buNone/>
            </a:pPr>
            <a:endParaRPr lang="fa-IR" sz="4000" b="1" dirty="0"/>
          </a:p>
        </p:txBody>
      </p:sp>
    </p:spTree>
    <p:extLst>
      <p:ext uri="{BB962C8B-B14F-4D97-AF65-F5344CB8AC3E}">
        <p14:creationId xmlns="" xmlns:p14="http://schemas.microsoft.com/office/powerpoint/2010/main" val="204808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4975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8338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/>
              <a:t>هر کدام بامعیارهای خاص خوداین مقوله را ارزیابی می کنند بطور </a:t>
            </a:r>
            <a:r>
              <a:rPr lang="fa-IR" dirty="0" smtClean="0"/>
              <a:t>مثال: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ایزو</a:t>
            </a:r>
            <a:r>
              <a:rPr lang="en-US" dirty="0" smtClean="0"/>
              <a:t>9000 </a:t>
            </a:r>
            <a:r>
              <a:rPr lang="fa-IR" dirty="0" smtClean="0"/>
              <a:t> - </a:t>
            </a:r>
            <a:r>
              <a:rPr lang="en-US" dirty="0" smtClean="0"/>
              <a:t>9004</a:t>
            </a:r>
            <a:r>
              <a:rPr lang="fa-IR" dirty="0" smtClean="0"/>
              <a:t> با اجزای اساسی یک نظام کیفیت جامع راتعریف می کنند و استانداردها را</a:t>
            </a:r>
          </a:p>
          <a:p>
            <a:pPr marL="0" indent="0">
              <a:buNone/>
            </a:pPr>
            <a:r>
              <a:rPr lang="fa-IR" dirty="0" smtClean="0"/>
              <a:t>باجزییات کامل توضیح داده وحتی می توانندبرای ممیزی داخلی سازمان استفاده شود.</a:t>
            </a: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20426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3074" name="Picture 2" descr="C:\Users\a\Desktop\1958267_720994707945125_1241999730_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96944" cy="5832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034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موانع موفقیت مدیریت جامع کیفیت: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1- فقدان تعهدمدیریت(رفتار شعارگونه و تشریفاتی مدیران)</a:t>
            </a:r>
          </a:p>
          <a:p>
            <a:r>
              <a:rPr lang="fa-IR" sz="2400" dirty="0" smtClean="0"/>
              <a:t>2- فقدان دورنماوبرنامه ریزی:(اطاعت کورکورانه کارکنان)</a:t>
            </a:r>
          </a:p>
          <a:p>
            <a:r>
              <a:rPr lang="fa-IR" sz="2400" dirty="0" smtClean="0"/>
              <a:t>3-انتخاب استراتژی اجرایی محدود(اجرابادیدگاه محدود)</a:t>
            </a:r>
          </a:p>
          <a:p>
            <a:r>
              <a:rPr lang="fa-IR" sz="2400" dirty="0" smtClean="0"/>
              <a:t>4-مدگرایی(ذهنیت غلط مدیران وکارکنان)</a:t>
            </a:r>
          </a:p>
          <a:p>
            <a:r>
              <a:rPr lang="fa-IR" sz="2400" dirty="0" smtClean="0"/>
              <a:t>5-وابستگی بیش از حدبه ابزار(تحلیل روزانه حجم بالای داده ها)</a:t>
            </a:r>
          </a:p>
          <a:p>
            <a:r>
              <a:rPr lang="fa-IR" sz="2400" dirty="0" smtClean="0"/>
              <a:t>6- دیوان سالاری مدیریت جامع کیفیت(عدم مسئولیت همگانی)</a:t>
            </a:r>
          </a:p>
          <a:p>
            <a:r>
              <a:rPr lang="fa-IR" sz="2400" dirty="0" smtClean="0"/>
              <a:t>7- عدم تغییر فرهنگ سازمانی(حفظ باورهاورفتارهای قدیمی)</a:t>
            </a:r>
          </a:p>
          <a:p>
            <a:r>
              <a:rPr lang="fa-IR" sz="2400" dirty="0" smtClean="0"/>
              <a:t>8- ساختارسازمانی نامناسب(عدم حمایت از فعالیتهای ارتقا )</a:t>
            </a:r>
          </a:p>
          <a:p>
            <a:r>
              <a:rPr lang="fa-IR" sz="2400" dirty="0" smtClean="0"/>
              <a:t>9-نظام ارتباطی ناکارامد(عدم امکان گفتگوو بحث)</a:t>
            </a:r>
          </a:p>
          <a:p>
            <a:r>
              <a:rPr lang="fa-IR" sz="2400" dirty="0" smtClean="0"/>
              <a:t>10- سیاستها(عدم سیاستهای توانمندسازی و....کارکنان)</a:t>
            </a:r>
            <a:endParaRPr lang="fa-IR" sz="2400" dirty="0"/>
          </a:p>
        </p:txBody>
      </p:sp>
    </p:spTree>
    <p:extLst>
      <p:ext uri="{BB962C8B-B14F-4D97-AF65-F5344CB8AC3E}">
        <p14:creationId xmlns="" xmlns:p14="http://schemas.microsoft.com/office/powerpoint/2010/main" val="304381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/>
              <a:t>موانع پیاده سازی </a:t>
            </a:r>
            <a:r>
              <a:rPr lang="en-US" dirty="0"/>
              <a:t>TQM  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fa-IR" dirty="0" smtClean="0"/>
              <a:t>اکثر سازمانها مخصوصا سازمانهای کوچک و با موقعیت مناسب ، از شرایط فعلی خود بسیار راضی می باشند و تا زمانی که سهام خود را در بازار از دست نداده اند در مورد پیاده سازی </a:t>
            </a:r>
            <a:r>
              <a:rPr lang="en-US" dirty="0" smtClean="0"/>
              <a:t>TQM  </a:t>
            </a:r>
            <a:r>
              <a:rPr lang="fa-IR" dirty="0" smtClean="0"/>
              <a:t>احساس نیاز نخواهند کرد .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·به محض آنکه سازمانی به پیاده سازی </a:t>
            </a:r>
            <a:r>
              <a:rPr lang="en-US" dirty="0" smtClean="0"/>
              <a:t>TQM  </a:t>
            </a:r>
            <a:r>
              <a:rPr lang="fa-IR" dirty="0" smtClean="0"/>
              <a:t>اقدام نماید مقاومت در برابر تغییر شروع خواهد شد .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مدیران از کم شدن اختیارات و مسئولیتهای خود هراس دارند . </a:t>
            </a:r>
          </a:p>
          <a:p>
            <a:pPr>
              <a:buFont typeface="Wingdings" pitchFamily="2" charset="2"/>
              <a:buChar char="ü"/>
            </a:pPr>
            <a:r>
              <a:rPr lang="fa-IR" dirty="0" smtClean="0"/>
              <a:t>معمولا تغییر روش انجام کار ، برای فردی که مدتها آن کار را انجام می داده ، بسیار سخت است و تغییر فرهنگ سازمانی یک سازمان ، کاری سخت تر است . </a:t>
            </a:r>
          </a:p>
          <a:p>
            <a:pPr marL="0" indent="0">
              <a:buNone/>
            </a:pPr>
            <a:r>
              <a:rPr lang="fa-IR" dirty="0" smtClean="0"/>
              <a:t>    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fa-IR" dirty="0"/>
              <a:t>اجماع نظر صاحب نظران براین است که: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48880"/>
            <a:ext cx="8686800" cy="3731245"/>
          </a:xfrm>
        </p:spPr>
        <p:txBody>
          <a:bodyPr/>
          <a:lstStyle/>
          <a:p>
            <a:r>
              <a:rPr lang="fa-IR" dirty="0" smtClean="0"/>
              <a:t>شکست ها از عدم درک فلسفه مدیریت جامع کیفیت  - شروع نادرست اجرا -  اجرای غیر موثر ناشی می شود نه از اصول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40296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نتیجه 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dirty="0" smtClean="0"/>
              <a:t>هر سازمان می بایست با تحلیل وضعیت خود وباتوجه به مسایل مهم وپیش رو و منابع در اختیارنقشه راه خود را به سوی تعالی ودست یابی به کیفیت برتر ترسیم نمایدوبرمبنای تحلیل داده هاوکسب تجربه و دریافت پس خوراندها وبهره گیری از توان مشاوران مربوطه آن را بهبود بخشد.</a:t>
            </a:r>
          </a:p>
          <a:p>
            <a:r>
              <a:rPr lang="fa-IR" dirty="0" smtClean="0"/>
              <a:t>هر سازمان مسیر منحصر به فرد خود را دارد که ممکن است قابل شبیه سازی با سازمانهای دیگر نباشد.</a:t>
            </a: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33483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49694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961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پس 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buNone/>
            </a:pPr>
            <a:r>
              <a:rPr lang="fa-IR" dirty="0" smtClean="0"/>
              <a:t>یاد بگیرید</a:t>
            </a:r>
          </a:p>
          <a:p>
            <a:pPr>
              <a:buNone/>
            </a:pPr>
            <a:r>
              <a:rPr lang="fa-IR" dirty="0" smtClean="0"/>
              <a:t>                       زندگی کنید</a:t>
            </a:r>
          </a:p>
          <a:p>
            <a:pPr>
              <a:buNone/>
            </a:pPr>
            <a:r>
              <a:rPr lang="fa-IR" dirty="0" smtClean="0"/>
              <a:t>                                             رهبری کنید</a:t>
            </a:r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38106" y="966766"/>
            <a:ext cx="8072494" cy="535783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55600" indent="-355600" algn="ctr" rtl="1">
              <a:lnSpc>
                <a:spcPct val="200000"/>
              </a:lnSpc>
              <a:buClr>
                <a:schemeClr val="accent2">
                  <a:lumMod val="50000"/>
                </a:schemeClr>
              </a:buClr>
              <a:defRPr/>
            </a:pPr>
            <a:r>
              <a:rPr lang="fa-IR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B Titr" pitchFamily="2" charset="-78"/>
              </a:rPr>
              <a:t>و صلی الله علی محمد و آل محمد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357298"/>
            <a:ext cx="8280920" cy="417909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fa-IR" sz="54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fa-IR" sz="5400" b="1" dirty="0" smtClean="0">
                <a:latin typeface="Arial" pitchFamily="34" charset="0"/>
                <a:cs typeface="Arial" pitchFamily="34" charset="0"/>
              </a:rPr>
              <a:t>تقدیم به همه کسانی که می خواهند فلسفه مدیریت جامع کیفیت را درک کنند وبه اجرای آن کمک نمایند.</a:t>
            </a:r>
            <a:endParaRPr lang="fa-IR" sz="5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5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a-IR" sz="4400" dirty="0" smtClean="0"/>
          </a:p>
          <a:p>
            <a:pPr marL="0" indent="0">
              <a:buNone/>
            </a:pPr>
            <a:endParaRPr lang="fa-IR" sz="4400" dirty="0"/>
          </a:p>
          <a:p>
            <a:pPr marL="0" indent="0">
              <a:buNone/>
            </a:pPr>
            <a:r>
              <a:rPr lang="fa-IR" sz="4400" dirty="0" smtClean="0"/>
              <a:t>              </a:t>
            </a:r>
            <a:r>
              <a:rPr lang="fa-IR" sz="4400" b="1" u="sng" dirty="0" smtClean="0"/>
              <a:t>کیفیت چیست؟</a:t>
            </a:r>
            <a:endParaRPr lang="fa-IR" sz="4400" b="1" u="sng" dirty="0"/>
          </a:p>
        </p:txBody>
      </p:sp>
    </p:spTree>
    <p:extLst>
      <p:ext uri="{BB962C8B-B14F-4D97-AF65-F5344CB8AC3E}">
        <p14:creationId xmlns="" xmlns:p14="http://schemas.microsoft.com/office/powerpoint/2010/main" val="66167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803976" cy="890736"/>
          </a:xfrm>
        </p:spPr>
        <p:txBody>
          <a:bodyPr>
            <a:normAutofit/>
          </a:bodyPr>
          <a:lstStyle/>
          <a:p>
            <a:r>
              <a:rPr lang="fa-IR" dirty="0" smtClean="0"/>
              <a:t>نظرات مشهورترین </a:t>
            </a:r>
            <a:r>
              <a:rPr lang="fa-IR" dirty="0"/>
              <a:t>رهبران نظریه </a:t>
            </a:r>
            <a:r>
              <a:rPr lang="fa-IR" dirty="0" smtClean="0"/>
              <a:t>کیفیت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2  Baran" pitchFamily="2" charset="-78"/>
              </a:rPr>
              <a:t> </a:t>
            </a:r>
            <a:r>
              <a:rPr lang="fa-IR" dirty="0" smtClean="0">
                <a:cs typeface="2  Baran" pitchFamily="2" charset="-78"/>
              </a:rPr>
              <a:t>هوگتون :كيفيت </a:t>
            </a:r>
            <a:r>
              <a:rPr lang="fa-IR" dirty="0">
                <a:cs typeface="2  Baran" pitchFamily="2" charset="-78"/>
              </a:rPr>
              <a:t>يعني برآوردساختن نيازهاي مشتري در صد در صد </a:t>
            </a:r>
            <a:r>
              <a:rPr lang="fa-IR" dirty="0" smtClean="0">
                <a:cs typeface="2  Baran" pitchFamily="2" charset="-78"/>
              </a:rPr>
              <a:t>موارد</a:t>
            </a:r>
          </a:p>
          <a:p>
            <a:r>
              <a:rPr lang="fa-IR" dirty="0" smtClean="0">
                <a:cs typeface="2  Baran" pitchFamily="2" charset="-78"/>
              </a:rPr>
              <a:t>فیلیپ </a:t>
            </a:r>
            <a:r>
              <a:rPr lang="fa-IR" dirty="0">
                <a:cs typeface="2  Baran" pitchFamily="2" charset="-78"/>
              </a:rPr>
              <a:t>کرازبی : کیفیت مطابقت یک محصول یا خدمت با الزامات (استانداردهای) از پیش تعیین شده</a:t>
            </a:r>
          </a:p>
          <a:p>
            <a:r>
              <a:rPr lang="fa-IR" dirty="0" smtClean="0">
                <a:cs typeface="2  Baran" pitchFamily="2" charset="-78"/>
              </a:rPr>
              <a:t>جوران </a:t>
            </a:r>
            <a:r>
              <a:rPr lang="fa-IR" dirty="0">
                <a:cs typeface="2  Baran" pitchFamily="2" charset="-78"/>
              </a:rPr>
              <a:t>:کیفیت مناسب بودن کالا یا خدمت برای هدف یا استفاده خاص</a:t>
            </a:r>
          </a:p>
          <a:p>
            <a:r>
              <a:rPr lang="fa-IR" dirty="0" smtClean="0">
                <a:cs typeface="2  Baran" pitchFamily="2" charset="-78"/>
              </a:rPr>
              <a:t>دمینگ </a:t>
            </a:r>
            <a:r>
              <a:rPr lang="fa-IR" dirty="0">
                <a:cs typeface="2  Baran" pitchFamily="2" charset="-78"/>
              </a:rPr>
              <a:t>:کیفیت تامین رضایت مشتریها وکاستن از تغییرات عملکرد فرآیندها</a:t>
            </a:r>
          </a:p>
          <a:p>
            <a:endParaRPr lang="fa-IR" dirty="0">
              <a:cs typeface="2  Baran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299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457200"/>
            <a:ext cx="7011888" cy="838200"/>
          </a:xfrm>
        </p:spPr>
        <p:txBody>
          <a:bodyPr/>
          <a:lstStyle/>
          <a:p>
            <a:r>
              <a:rPr lang="fa-IR" dirty="0"/>
              <a:t>تعریف کیفیت در خدمات بهداشتی </a:t>
            </a:r>
            <a:r>
              <a:rPr lang="fa-IR" dirty="0" smtClean="0"/>
              <a:t>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dirty="0" smtClean="0"/>
              <a:t>سطحی از خدمات بهداشتی ارایه شده به افراد وجوامع که احتمال نتایج بهداشتی مطلوب را افزایش دهد ومطابق دانش حرفه ای روز باشد.</a:t>
            </a:r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05603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096" y="457200"/>
            <a:ext cx="3555504" cy="838200"/>
          </a:xfrm>
        </p:spPr>
        <p:txBody>
          <a:bodyPr>
            <a:normAutofit fontScale="90000"/>
          </a:bodyPr>
          <a:lstStyle/>
          <a:p>
            <a:r>
              <a:rPr lang="fa-IR" dirty="0"/>
              <a:t>مشتری چیست ؟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a-IR" dirty="0" smtClean="0"/>
              <a:t>واژه مشتری یک رابطه را تعیین می کند (تدارک کننده خدمت واستفاده کننده از آنها )</a:t>
            </a:r>
          </a:p>
          <a:p>
            <a:pPr marL="0" indent="0">
              <a:buNone/>
            </a:pPr>
            <a:r>
              <a:rPr lang="fa-IR" dirty="0" smtClean="0"/>
              <a:t>دو نوع مشتری داریم :</a:t>
            </a:r>
          </a:p>
          <a:p>
            <a:r>
              <a:rPr lang="fa-IR" dirty="0" smtClean="0"/>
              <a:t>مشتری های داخلی(کارکنان – مدیران)</a:t>
            </a:r>
          </a:p>
          <a:p>
            <a:r>
              <a:rPr lang="fa-IR" dirty="0" smtClean="0"/>
              <a:t>مشتریهای خارجی (بیماران اطرافیان آنها ،سایر سازمانها</a:t>
            </a:r>
          </a:p>
          <a:p>
            <a:r>
              <a:rPr lang="fa-IR" dirty="0" smtClean="0"/>
              <a:t>بیمه وغیره)</a:t>
            </a:r>
          </a:p>
          <a:p>
            <a:r>
              <a:rPr lang="fa-IR" dirty="0" smtClean="0"/>
              <a:t>هر کس باید تدارک کنندگان ومشتریهای درون سازمانی خود را بشناسد ، نیازها وانتظارات خود را در اختیار تدارک کنندگان قرار دهد وبه نیازها وانتظارات مشتری های خود پاسخ گوید.</a:t>
            </a:r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="" xmlns:p14="http://schemas.microsoft.com/office/powerpoint/2010/main" val="16802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208" y="457200"/>
            <a:ext cx="2547392" cy="838200"/>
          </a:xfrm>
        </p:spPr>
        <p:txBody>
          <a:bodyPr>
            <a:normAutofit fontScale="90000"/>
          </a:bodyPr>
          <a:lstStyle/>
          <a:p>
            <a:r>
              <a:rPr lang="fa-IR" dirty="0"/>
              <a:t>کار چیست ؟</a:t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/>
              <a:t>هر کاری یک فرآیند است وفرایند یعنی تبدیل مجموعه ای از درون دادها به نتایج مطلوب که پاسخگوی نیازها وانتظارات مشتری است.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برون داد       </a:t>
            </a:r>
            <a:r>
              <a:rPr lang="fa-IR" dirty="0"/>
              <a:t> </a:t>
            </a:r>
            <a:r>
              <a:rPr lang="fa-IR" dirty="0" smtClean="0"/>
              <a:t>        فعالیتها              درون داد</a:t>
            </a:r>
            <a:endParaRPr lang="fa-IR" dirty="0"/>
          </a:p>
        </p:txBody>
      </p:sp>
      <p:sp>
        <p:nvSpPr>
          <p:cNvPr id="6" name="Right Arrow 5"/>
          <p:cNvSpPr/>
          <p:nvPr/>
        </p:nvSpPr>
        <p:spPr>
          <a:xfrm>
            <a:off x="2843808" y="384670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46701"/>
            <a:ext cx="10064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920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1730</TotalTime>
  <Words>2051</Words>
  <Application>Microsoft Office PowerPoint</Application>
  <PresentationFormat>On-screen Show (4:3)</PresentationFormat>
  <Paragraphs>184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Trek</vt:lpstr>
      <vt:lpstr>1_Trek</vt:lpstr>
      <vt:lpstr>Slide 1</vt:lpstr>
      <vt:lpstr>Slide 2</vt:lpstr>
      <vt:lpstr>Slide 3</vt:lpstr>
      <vt:lpstr>Slide 4</vt:lpstr>
      <vt:lpstr>Slide 5</vt:lpstr>
      <vt:lpstr>نظرات مشهورترین رهبران نظریه کیفیت</vt:lpstr>
      <vt:lpstr>تعریف کیفیت در خدمات بهداشتی :</vt:lpstr>
      <vt:lpstr>مشتری چیست ؟ </vt:lpstr>
      <vt:lpstr>کار چیست ؟ </vt:lpstr>
      <vt:lpstr>متمرکز شدن روی فرایندها چه منافعی دارد؟ </vt:lpstr>
      <vt:lpstr>سیر تحول مدیریت کیفیت : </vt:lpstr>
      <vt:lpstr>Slide 12</vt:lpstr>
      <vt:lpstr>Slide 13</vt:lpstr>
      <vt:lpstr>Slide 14</vt:lpstr>
      <vt:lpstr>Slide 15</vt:lpstr>
      <vt:lpstr>WHY  Hospitals?</vt:lpstr>
      <vt:lpstr>اصول مدیریت جامع کیفیت :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سیستم هایی برای استقرار کیفیت</vt:lpstr>
      <vt:lpstr>Slide 28</vt:lpstr>
      <vt:lpstr>هر کدام بامعیارهای خاص خوداین مقوله را ارزیابی می کنند بطور مثال:</vt:lpstr>
      <vt:lpstr>موانع موفقیت مدیریت جامع کیفیت:</vt:lpstr>
      <vt:lpstr>موانع پیاده سازی TQM   </vt:lpstr>
      <vt:lpstr>اجماع نظر صاحب نظران براین است که: </vt:lpstr>
      <vt:lpstr>نتیجه :</vt:lpstr>
      <vt:lpstr>Slide 34</vt:lpstr>
      <vt:lpstr>پس :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ksmp</dc:creator>
  <cp:lastModifiedBy>libsina</cp:lastModifiedBy>
  <cp:revision>41</cp:revision>
  <dcterms:created xsi:type="dcterms:W3CDTF">2014-10-04T16:58:14Z</dcterms:created>
  <dcterms:modified xsi:type="dcterms:W3CDTF">2014-10-14T06:39:18Z</dcterms:modified>
</cp:coreProperties>
</file>